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3"/>
  </p:notesMasterIdLst>
  <p:handoutMasterIdLst>
    <p:handoutMasterId r:id="rId24"/>
  </p:handoutMasterIdLst>
  <p:sldIdLst>
    <p:sldId id="256" r:id="rId3"/>
    <p:sldId id="271" r:id="rId4"/>
    <p:sldId id="287" r:id="rId5"/>
    <p:sldId id="272" r:id="rId6"/>
    <p:sldId id="278" r:id="rId7"/>
    <p:sldId id="273" r:id="rId8"/>
    <p:sldId id="279" r:id="rId9"/>
    <p:sldId id="274" r:id="rId10"/>
    <p:sldId id="280" r:id="rId11"/>
    <p:sldId id="276" r:id="rId12"/>
    <p:sldId id="281" r:id="rId13"/>
    <p:sldId id="277" r:id="rId14"/>
    <p:sldId id="282" r:id="rId15"/>
    <p:sldId id="275" r:id="rId16"/>
    <p:sldId id="283" r:id="rId17"/>
    <p:sldId id="284" r:id="rId18"/>
    <p:sldId id="285" r:id="rId19"/>
    <p:sldId id="286" r:id="rId20"/>
    <p:sldId id="263" r:id="rId21"/>
    <p:sldId id="257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6519" autoAdjust="0"/>
  </p:normalViewPr>
  <p:slideViewPr>
    <p:cSldViewPr>
      <p:cViewPr>
        <p:scale>
          <a:sx n="100" d="100"/>
          <a:sy n="100" d="100"/>
        </p:scale>
        <p:origin x="-48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26-02-2015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26-02-2015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WEST Africa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</a:t>
            </a:r>
            <a:r>
              <a:rPr lang="en-US" baseline="0" dirty="0" smtClean="0"/>
              <a:t> 1ers 4 </a:t>
            </a:r>
            <a:r>
              <a:rPr lang="en-US" baseline="0" dirty="0" err="1" smtClean="0"/>
              <a:t>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ete</a:t>
            </a:r>
            <a:r>
              <a:rPr lang="en-US" baseline="0" dirty="0" smtClean="0"/>
              <a:t> fait en 2013 (</a:t>
            </a:r>
            <a:r>
              <a:rPr lang="en-US" baseline="0" dirty="0" err="1" smtClean="0"/>
              <a:t>arachide</a:t>
            </a:r>
            <a:r>
              <a:rPr lang="en-US" baseline="0" dirty="0" smtClean="0"/>
              <a:t> avec </a:t>
            </a:r>
            <a:r>
              <a:rPr lang="en-US" baseline="0" dirty="0" err="1" smtClean="0"/>
              <a:t>peu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producteurs</a:t>
            </a:r>
            <a:r>
              <a:rPr lang="en-US" baseline="0" dirty="0" smtClean="0"/>
              <a:t>) le maize a </a:t>
            </a:r>
            <a:r>
              <a:rPr lang="en-US" baseline="0" dirty="0" err="1" smtClean="0"/>
              <a:t>ete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ajute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selon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demande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producteurs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ils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intereses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voir</a:t>
            </a:r>
            <a:r>
              <a:rPr lang="en-US" baseline="0" dirty="0" smtClean="0"/>
              <a:t> comment </a:t>
            </a:r>
            <a:r>
              <a:rPr lang="en-US" baseline="0" dirty="0" err="1" smtClean="0"/>
              <a:t>ils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peuvent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depenser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moins</a:t>
            </a:r>
            <a:r>
              <a:rPr lang="en-US" baseline="0" dirty="0" smtClean="0"/>
              <a:t> chez le </a:t>
            </a:r>
            <a:r>
              <a:rPr lang="en-US" baseline="0" dirty="0" err="1" smtClean="0"/>
              <a:t>mais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Installation </a:t>
            </a:r>
            <a:r>
              <a:rPr lang="en-US" dirty="0" err="1" smtClean="0"/>
              <a:t>commencé</a:t>
            </a:r>
            <a:r>
              <a:rPr lang="en-US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pause entre 27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10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juillet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cause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secheresse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derniers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essais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intallée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resemis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fait le 20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juillet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sorgho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certains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parcelles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sols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marginales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acides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infesté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avec du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striga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etc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arret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precoz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pluies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semis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tardif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dû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des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periodes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secheresse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fin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/debut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juillet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degats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oiseaux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LER=</a:t>
            </a:r>
            <a:r>
              <a:rPr lang="en-US" dirty="0" err="1" smtClean="0"/>
              <a:t>utilisation</a:t>
            </a:r>
            <a:r>
              <a:rPr lang="en-US" dirty="0" smtClean="0"/>
              <a:t> </a:t>
            </a:r>
            <a:r>
              <a:rPr lang="en-US" dirty="0" err="1" smtClean="0"/>
              <a:t>équivalente</a:t>
            </a:r>
            <a:r>
              <a:rPr lang="en-US" baseline="0" dirty="0" smtClean="0"/>
              <a:t> de terrain [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Aucune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traduction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française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s’est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imposée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nombreuses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proposées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: « 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utilisation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équivalente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terrain », « coefficient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rendement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équivalent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», « 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rendement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total », « rapport de surface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équivalente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« rapport de production par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terrain » « ratio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productivité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relative »...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Dagnélie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., 2003 : 313 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Endondo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Samatana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1999 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., 2009 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Kafara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2003 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Reddy, 1991 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Salez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1986 ; Samson &amp;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Autfray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1992).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99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Arachide</a:t>
            </a:r>
            <a:r>
              <a:rPr lang="en-US" dirty="0" smtClean="0"/>
              <a:t> en </a:t>
            </a:r>
            <a:r>
              <a:rPr lang="en-US" dirty="0" err="1" smtClean="0"/>
              <a:t>coque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538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Wilibali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jusqu’a</a:t>
            </a:r>
            <a:r>
              <a:rPr lang="en-US" dirty="0" smtClean="0"/>
              <a:t> 693 kg/ha </a:t>
            </a:r>
            <a:r>
              <a:rPr lang="en-US" dirty="0" err="1" smtClean="0"/>
              <a:t>dans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essais</a:t>
            </a:r>
            <a:r>
              <a:rPr lang="en-US" baseline="0" dirty="0" smtClean="0"/>
              <a:t> (T6)</a:t>
            </a:r>
          </a:p>
          <a:p>
            <a:r>
              <a:rPr lang="en-US" baseline="0" dirty="0" err="1" smtClean="0"/>
              <a:t>problemes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pluviometrie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manque</a:t>
            </a:r>
            <a:r>
              <a:rPr lang="en-US" baseline="0" dirty="0" smtClean="0"/>
              <a:t> a fin </a:t>
            </a:r>
            <a:r>
              <a:rPr lang="en-US" baseline="0" dirty="0" err="1" smtClean="0"/>
              <a:t>saison</a:t>
            </a:r>
            <a:r>
              <a:rPr lang="en-US" baseline="0" dirty="0" smtClean="0"/>
              <a:t>, trop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periode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floraison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attaques</a:t>
            </a:r>
            <a:r>
              <a:rPr lang="en-US" baseline="0" dirty="0" smtClean="0"/>
              <a:t> des insects (</a:t>
            </a:r>
            <a:r>
              <a:rPr lang="en-US" baseline="0" dirty="0" err="1" smtClean="0"/>
              <a:t>thrips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piqueur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scisso</a:t>
            </a:r>
            <a:r>
              <a:rPr lang="en-US" baseline="0" dirty="0" smtClean="0"/>
              <a:t>), </a:t>
            </a:r>
            <a:r>
              <a:rPr lang="en-US" baseline="0" dirty="0" err="1" smtClean="0"/>
              <a:t>traitement</a:t>
            </a:r>
            <a:r>
              <a:rPr lang="en-US" baseline="0" dirty="0" smtClean="0"/>
              <a:t> chez </a:t>
            </a:r>
            <a:r>
              <a:rPr lang="en-US" baseline="0" dirty="0" err="1" smtClean="0"/>
              <a:t>certains</a:t>
            </a:r>
            <a:r>
              <a:rPr lang="en-US" baseline="0" dirty="0" smtClean="0"/>
              <a:t> a commence en retard</a:t>
            </a:r>
          </a:p>
          <a:p>
            <a:r>
              <a:rPr lang="en-US" dirty="0" err="1" smtClean="0"/>
              <a:t>effet</a:t>
            </a:r>
            <a:r>
              <a:rPr lang="en-US" dirty="0" smtClean="0"/>
              <a:t> </a:t>
            </a:r>
            <a:r>
              <a:rPr lang="en-US" dirty="0" err="1" smtClean="0"/>
              <a:t>neem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</a:t>
            </a:r>
            <a:r>
              <a:rPr lang="en-US" dirty="0" err="1" smtClean="0"/>
              <a:t>wulibali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significatif</a:t>
            </a:r>
            <a:r>
              <a:rPr lang="en-US" baseline="0" dirty="0" smtClean="0"/>
              <a:t> a p&lt;0.1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 a vu des bonne </a:t>
            </a:r>
            <a:r>
              <a:rPr lang="en-US" baseline="0" dirty="0" err="1" smtClean="0"/>
              <a:t>rendements</a:t>
            </a:r>
            <a:r>
              <a:rPr lang="en-US" baseline="0" dirty="0" smtClean="0"/>
              <a:t> chez </a:t>
            </a:r>
            <a:r>
              <a:rPr lang="en-US" baseline="0" dirty="0" err="1" smtClean="0"/>
              <a:t>ceux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traite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wuilbali</a:t>
            </a:r>
            <a:r>
              <a:rPr lang="en-US" baseline="0" dirty="0" smtClean="0"/>
              <a:t> avec des </a:t>
            </a:r>
            <a:r>
              <a:rPr lang="en-US" baseline="0" dirty="0" err="1" smtClean="0"/>
              <a:t>produits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chimiques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dans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certains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cas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variété</a:t>
            </a:r>
            <a:r>
              <a:rPr lang="en-US" baseline="0" dirty="0" smtClean="0"/>
              <a:t> locale a </a:t>
            </a:r>
            <a:r>
              <a:rPr lang="en-US" baseline="0" dirty="0" err="1" smtClean="0"/>
              <a:t>vraiment</a:t>
            </a:r>
            <a:r>
              <a:rPr lang="en-US" baseline="0" dirty="0" smtClean="0"/>
              <a:t> pas </a:t>
            </a:r>
            <a:r>
              <a:rPr lang="en-US" baseline="0" dirty="0" err="1" smtClean="0"/>
              <a:t>donnée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graine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sibirila</a:t>
            </a:r>
            <a:r>
              <a:rPr lang="en-US" baseline="0" dirty="0" smtClean="0"/>
              <a:t>) </a:t>
            </a:r>
            <a:r>
              <a:rPr lang="en-US" baseline="0" dirty="0" err="1" smtClean="0"/>
              <a:t>donc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ça</a:t>
            </a:r>
            <a:r>
              <a:rPr lang="en-US" baseline="0" dirty="0" smtClean="0"/>
              <a:t> fait </a:t>
            </a:r>
            <a:r>
              <a:rPr lang="en-US" baseline="0" dirty="0" err="1" smtClean="0"/>
              <a:t>que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moyen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faible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80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 note le </a:t>
            </a:r>
            <a:r>
              <a:rPr lang="en-US" dirty="0" err="1" smtClean="0"/>
              <a:t>faible</a:t>
            </a:r>
            <a:r>
              <a:rPr lang="en-US" dirty="0" smtClean="0"/>
              <a:t> </a:t>
            </a:r>
            <a:r>
              <a:rPr lang="en-US" dirty="0" err="1" smtClean="0"/>
              <a:t>effet</a:t>
            </a:r>
            <a:r>
              <a:rPr lang="en-US" dirty="0" smtClean="0"/>
              <a:t> des </a:t>
            </a:r>
            <a:r>
              <a:rPr lang="en-US" dirty="0" err="1" smtClean="0"/>
              <a:t>traitements</a:t>
            </a:r>
            <a:r>
              <a:rPr lang="en-US" dirty="0" smtClean="0"/>
              <a:t>: du a 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variete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</a:t>
            </a:r>
            <a:r>
              <a:rPr lang="en-US" baseline="0" dirty="0" smtClean="0"/>
              <a:t> “promiscuous” –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peut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travailler</a:t>
            </a:r>
            <a:r>
              <a:rPr lang="en-US" baseline="0" dirty="0" smtClean="0"/>
              <a:t> avec le </a:t>
            </a:r>
            <a:r>
              <a:rPr lang="en-US" baseline="0" dirty="0" err="1" smtClean="0"/>
              <a:t>rhizobiom</a:t>
            </a:r>
            <a:r>
              <a:rPr lang="en-US" baseline="0" dirty="0" smtClean="0"/>
              <a:t> qui </a:t>
            </a:r>
            <a:r>
              <a:rPr lang="en-US" baseline="0" dirty="0" err="1" smtClean="0"/>
              <a:t>existe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le sol </a:t>
            </a:r>
            <a:r>
              <a:rPr lang="en-US" baseline="0" dirty="0" err="1" smtClean="0"/>
              <a:t>deja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32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budget partial des </a:t>
            </a:r>
            <a:r>
              <a:rPr lang="en-US" dirty="0" err="1" smtClean="0"/>
              <a:t>depenses</a:t>
            </a:r>
            <a:r>
              <a:rPr lang="en-US" dirty="0" smtClean="0"/>
              <a:t> </a:t>
            </a:r>
            <a:r>
              <a:rPr lang="en-US" dirty="0" err="1" smtClean="0"/>
              <a:t>seulement</a:t>
            </a:r>
            <a:r>
              <a:rPr lang="en-US" dirty="0" smtClean="0"/>
              <a:t>, pas </a:t>
            </a:r>
            <a:r>
              <a:rPr lang="en-US" dirty="0" err="1" smtClean="0"/>
              <a:t>considerant</a:t>
            </a:r>
            <a:r>
              <a:rPr lang="en-US" dirty="0" smtClean="0"/>
              <a:t> les temps 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labour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Donc</a:t>
            </a:r>
            <a:r>
              <a:rPr lang="en-US" baseline="0" dirty="0" smtClean="0"/>
              <a:t> les differences entre les revenues sans/avec compost </a:t>
            </a:r>
            <a:r>
              <a:rPr lang="en-US" baseline="0" dirty="0" err="1" smtClean="0"/>
              <a:t>doivent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consideres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prennant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compte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labour</a:t>
            </a:r>
            <a:r>
              <a:rPr lang="en-US" baseline="0" dirty="0" smtClean="0"/>
              <a:t> additional </a:t>
            </a:r>
            <a:r>
              <a:rPr lang="en-US" baseline="0" dirty="0" err="1" smtClean="0"/>
              <a:t>qu’il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faut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(</a:t>
            </a:r>
            <a:r>
              <a:rPr lang="en-US" baseline="0" dirty="0" err="1" smtClean="0"/>
              <a:t>autres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couts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nourriture</a:t>
            </a:r>
            <a:r>
              <a:rPr lang="en-US" baseline="0" dirty="0" smtClean="0"/>
              <a:t> pour les gens qui </a:t>
            </a:r>
            <a:r>
              <a:rPr lang="en-US" baseline="0" dirty="0" err="1" smtClean="0"/>
              <a:t>travaillent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le champs (</a:t>
            </a:r>
            <a:r>
              <a:rPr lang="en-US" baseline="0" dirty="0" err="1" smtClean="0"/>
              <a:t>souvent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d’echange</a:t>
            </a:r>
            <a:r>
              <a:rPr lang="en-US" baseline="0" dirty="0" smtClean="0"/>
              <a:t>))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092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discourses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variabilité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rendements</a:t>
            </a:r>
            <a:r>
              <a:rPr lang="en-US" baseline="0" dirty="0" smtClean="0"/>
              <a:t> et </a:t>
            </a:r>
            <a:r>
              <a:rPr lang="en-US" baseline="0" dirty="0" err="1" smtClean="0"/>
              <a:t>rentabilité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Differents</a:t>
            </a:r>
            <a:r>
              <a:rPr lang="en-US" baseline="0" dirty="0" smtClean="0"/>
              <a:t> options pour la production: </a:t>
            </a:r>
            <a:r>
              <a:rPr lang="en-US" baseline="0" dirty="0" err="1" smtClean="0"/>
              <a:t>est-ce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c’est</a:t>
            </a:r>
            <a:r>
              <a:rPr lang="en-US" baseline="0" dirty="0" smtClean="0"/>
              <a:t> possible de </a:t>
            </a:r>
            <a:r>
              <a:rPr lang="en-US" baseline="0" dirty="0" err="1" smtClean="0"/>
              <a:t>diminuer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depenses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augmenter les </a:t>
            </a:r>
            <a:r>
              <a:rPr lang="en-US" baseline="0" dirty="0" err="1" smtClean="0"/>
              <a:t>rendements</a:t>
            </a:r>
            <a:r>
              <a:rPr lang="en-US" baseline="0" dirty="0" smtClean="0"/>
              <a:t>? </a:t>
            </a:r>
            <a:r>
              <a:rPr lang="en-US" baseline="0" dirty="0" err="1" smtClean="0"/>
              <a:t>Comparaison</a:t>
            </a:r>
            <a:r>
              <a:rPr lang="en-US" baseline="0" dirty="0" smtClean="0"/>
              <a:t> avec le </a:t>
            </a:r>
            <a:r>
              <a:rPr lang="en-US" baseline="0" dirty="0" err="1" smtClean="0"/>
              <a:t>sorgho</a:t>
            </a:r>
            <a:r>
              <a:rPr lang="en-US" baseline="0" dirty="0" smtClean="0"/>
              <a:t> et le mil qui </a:t>
            </a:r>
            <a:r>
              <a:rPr lang="en-US" baseline="0" dirty="0" err="1" smtClean="0"/>
              <a:t>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generalement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rendements</a:t>
            </a:r>
            <a:r>
              <a:rPr lang="en-US" baseline="0" dirty="0" smtClean="0"/>
              <a:t> plus bas </a:t>
            </a:r>
            <a:r>
              <a:rPr lang="en-US" baseline="0" dirty="0" err="1" smtClean="0"/>
              <a:t>mais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aussi</a:t>
            </a:r>
            <a:r>
              <a:rPr lang="en-US" baseline="0" dirty="0" smtClean="0"/>
              <a:t> ne </a:t>
            </a:r>
            <a:r>
              <a:rPr lang="en-US" baseline="0" dirty="0" err="1" smtClean="0"/>
              <a:t>demande</a:t>
            </a:r>
            <a:r>
              <a:rPr lang="en-US" baseline="0" dirty="0" smtClean="0"/>
              <a:t> pas </a:t>
            </a:r>
            <a:r>
              <a:rPr lang="en-US" baseline="0" dirty="0" err="1" smtClean="0"/>
              <a:t>autant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intrants</a:t>
            </a:r>
            <a:r>
              <a:rPr lang="en-US" baseline="0" dirty="0" smtClean="0"/>
              <a:t>:</a:t>
            </a:r>
          </a:p>
          <a:p>
            <a:endParaRPr lang="en-US" baseline="0" dirty="0" smtClean="0"/>
          </a:p>
          <a:p>
            <a:r>
              <a:rPr lang="en-US" baseline="0" dirty="0" smtClean="0"/>
              <a:t>e.g. </a:t>
            </a:r>
            <a:r>
              <a:rPr lang="en-US" baseline="0" dirty="0" err="1" smtClean="0"/>
              <a:t>Madina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Daouda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Bili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produit</a:t>
            </a:r>
            <a:r>
              <a:rPr lang="en-US" baseline="0" dirty="0" smtClean="0"/>
              <a:t> 30 sac (3T) du mil avec </a:t>
            </a:r>
            <a:r>
              <a:rPr lang="en-US" baseline="0" dirty="0" err="1" smtClean="0"/>
              <a:t>seulement</a:t>
            </a:r>
            <a:r>
              <a:rPr lang="en-US" baseline="0" dirty="0" smtClean="0"/>
              <a:t> un </a:t>
            </a:r>
            <a:r>
              <a:rPr lang="en-US" baseline="0" dirty="0" err="1" smtClean="0"/>
              <a:t>peu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fumure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organique</a:t>
            </a:r>
            <a:r>
              <a:rPr lang="en-US" baseline="0" dirty="0" smtClean="0"/>
              <a:t>, et 2 </a:t>
            </a:r>
            <a:r>
              <a:rPr lang="en-US" baseline="0" dirty="0" err="1" smtClean="0"/>
              <a:t>bidons</a:t>
            </a:r>
            <a:r>
              <a:rPr lang="en-US" baseline="0" dirty="0" smtClean="0"/>
              <a:t> de herbicide au moment de </a:t>
            </a:r>
            <a:r>
              <a:rPr lang="en-US" baseline="0" dirty="0" err="1" smtClean="0"/>
              <a:t>labour</a:t>
            </a:r>
            <a:r>
              <a:rPr lang="en-US" baseline="0" dirty="0" smtClean="0"/>
              <a:t>. “On </a:t>
            </a:r>
            <a:r>
              <a:rPr lang="en-US" baseline="0" dirty="0" err="1" smtClean="0"/>
              <a:t>veut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avoir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ça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forme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ecrit</a:t>
            </a:r>
            <a:r>
              <a:rPr lang="en-US" baseline="0" dirty="0" smtClean="0"/>
              <a:t>” (les aide a faire la promotion du </a:t>
            </a:r>
            <a:r>
              <a:rPr lang="en-US" baseline="0" dirty="0" err="1" smtClean="0"/>
              <a:t>sorgho</a:t>
            </a:r>
            <a:r>
              <a:rPr lang="en-US" baseline="0" dirty="0" smtClean="0"/>
              <a:t> pour </a:t>
            </a:r>
            <a:r>
              <a:rPr lang="en-US" baseline="0" dirty="0" err="1" smtClean="0"/>
              <a:t>ceux</a:t>
            </a:r>
            <a:r>
              <a:rPr lang="en-US" baseline="0" dirty="0" smtClean="0"/>
              <a:t> qui </a:t>
            </a:r>
            <a:r>
              <a:rPr lang="en-US" baseline="0" dirty="0" err="1" smtClean="0"/>
              <a:t>produisent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semences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31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 smtClean="0">
                  <a:latin typeface="+mj-lt"/>
                </a:rPr>
                <a:t>The presentation has a Creative Commons </a:t>
              </a:r>
              <a:r>
                <a:rPr lang="en-US" sz="900" i="1" dirty="0" err="1" smtClean="0">
                  <a:latin typeface="+mj-lt"/>
                </a:rPr>
                <a:t>licence</a:t>
              </a:r>
              <a:r>
                <a:rPr lang="en-US" sz="900" i="1" dirty="0" smtClean="0">
                  <a:latin typeface="+mj-lt"/>
                </a:rPr>
                <a:t>. You are free to re-use or distribute this work, provided credit is given to ILRI.</a:t>
              </a:r>
              <a:endParaRPr lang="en-US" sz="900" dirty="0" smtClean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E8873A-393D-408D-AA67-85D76FCDD1AA}" type="datetimeFigureOut">
              <a:rPr lang="en-US" smtClean="0"/>
              <a:t>26-02-2015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FC285E3-3736-4797-AF53-E5E38917DF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90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24.jpeg"/><Relationship Id="rId7" Type="http://schemas.openxmlformats.org/officeDocument/2006/relationships/image" Target="../media/image25.jpeg"/><Relationship Id="rId8" Type="http://schemas.openxmlformats.org/officeDocument/2006/relationships/image" Target="../media/image26.jpeg"/><Relationship Id="rId9" Type="http://schemas.openxmlformats.org/officeDocument/2006/relationships/image" Target="../media/image27.png"/><Relationship Id="rId10" Type="http://schemas.openxmlformats.org/officeDocument/2006/relationships/image" Target="../media/image28.jpg"/><Relationship Id="rId11" Type="http://schemas.openxmlformats.org/officeDocument/2006/relationships/image" Target="../media/image29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11.png"/><Relationship Id="rId6" Type="http://schemas.openxmlformats.org/officeDocument/2006/relationships/image" Target="../media/image12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38200" y="1447800"/>
            <a:ext cx="7124700" cy="1143000"/>
          </a:xfrm>
        </p:spPr>
        <p:txBody>
          <a:bodyPr/>
          <a:lstStyle/>
          <a:p>
            <a:r>
              <a:rPr lang="fr-FR" sz="3600" smtClean="0"/>
              <a:t>Présentation des principaux résultats: l'intensification des cultures à  Bougouni </a:t>
            </a:r>
            <a:endParaRPr lang="fr-FR" sz="360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2057400"/>
          </a:xfrm>
        </p:spPr>
        <p:txBody>
          <a:bodyPr/>
          <a:lstStyle/>
          <a:p>
            <a:r>
              <a:rPr lang="fr-FR" smtClean="0"/>
              <a:t>Mary Ollenburger</a:t>
            </a:r>
          </a:p>
          <a:p>
            <a:r>
              <a:rPr lang="fr-FR" smtClean="0"/>
              <a:t>ICRISAT/WUR</a:t>
            </a:r>
          </a:p>
          <a:p>
            <a:r>
              <a:rPr lang="fr-FR" smtClean="0"/>
              <a:t>Atelier AfricaRISING Mali</a:t>
            </a:r>
          </a:p>
          <a:p>
            <a:r>
              <a:rPr lang="fr-FR" smtClean="0"/>
              <a:t>Sikasso 26 fevrier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4" b="16229"/>
          <a:stretch/>
        </p:blipFill>
        <p:spPr bwMode="auto">
          <a:xfrm>
            <a:off x="3810000" y="1827093"/>
            <a:ext cx="5379918" cy="50309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dirty="0" smtClean="0"/>
              <a:t>Soja: fertilisation bio et inoculum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3124200"/>
            <a:ext cx="3352800" cy="3001963"/>
          </a:xfrm>
        </p:spPr>
        <p:txBody>
          <a:bodyPr/>
          <a:lstStyle/>
          <a:p>
            <a:r>
              <a:rPr lang="fr-FR" dirty="0" smtClean="0"/>
              <a:t>Variété </a:t>
            </a:r>
            <a:r>
              <a:rPr lang="fr-FR" dirty="0" err="1" smtClean="0"/>
              <a:t>Houla</a:t>
            </a:r>
            <a:r>
              <a:rPr lang="fr-FR" dirty="0" smtClean="0"/>
              <a:t> </a:t>
            </a:r>
            <a:endParaRPr lang="fr-FR" dirty="0"/>
          </a:p>
          <a:p>
            <a:r>
              <a:rPr lang="fr-FR" dirty="0" smtClean="0"/>
              <a:t>Expérimente type factoriel: Avec/sans inoculum et compost (4T/ha)</a:t>
            </a:r>
          </a:p>
        </p:txBody>
      </p:sp>
    </p:spTree>
    <p:extLst>
      <p:ext uri="{BB962C8B-B14F-4D97-AF65-F5344CB8AC3E}">
        <p14:creationId xmlns:p14="http://schemas.microsoft.com/office/powerpoint/2010/main" val="4180587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914400"/>
            <a:ext cx="2257813" cy="1447800"/>
          </a:xfrm>
        </p:spPr>
        <p:txBody>
          <a:bodyPr/>
          <a:lstStyle/>
          <a:p>
            <a:r>
              <a:rPr lang="fr-FR" dirty="0" smtClean="0"/>
              <a:t>Soja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48400" y="2362200"/>
            <a:ext cx="2895600" cy="3962400"/>
          </a:xfrm>
          <a:solidFill>
            <a:schemeClr val="bg1"/>
          </a:solidFill>
        </p:spPr>
        <p:txBody>
          <a:bodyPr/>
          <a:lstStyle/>
          <a:p>
            <a:r>
              <a:rPr lang="fr-FR" dirty="0" smtClean="0"/>
              <a:t>Pas des effets significatifs</a:t>
            </a:r>
          </a:p>
          <a:p>
            <a:r>
              <a:rPr lang="fr-FR" dirty="0" smtClean="0"/>
              <a:t>Selon des observations dans les champs il y a des nodules actifs dans les parties non-inoculées</a:t>
            </a:r>
          </a:p>
          <a:p>
            <a:endParaRPr lang="fr-FR" dirty="0"/>
          </a:p>
        </p:txBody>
      </p:sp>
      <p:pic>
        <p:nvPicPr>
          <p:cNvPr id="4" name="Picture 3" descr="soja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0"/>
          <a:stretch/>
        </p:blipFill>
        <p:spPr>
          <a:xfrm>
            <a:off x="0" y="2157854"/>
            <a:ext cx="6333436" cy="449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753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3124200"/>
            <a:ext cx="4114800" cy="3001963"/>
          </a:xfrm>
        </p:spPr>
        <p:txBody>
          <a:bodyPr/>
          <a:lstStyle/>
          <a:p>
            <a:r>
              <a:rPr lang="fr-FR" dirty="0" smtClean="0"/>
              <a:t>Maïs variété </a:t>
            </a:r>
            <a:r>
              <a:rPr lang="fr-FR" dirty="0" err="1" smtClean="0"/>
              <a:t>Sotubaka</a:t>
            </a:r>
            <a:endParaRPr lang="fr-FR" dirty="0" smtClean="0"/>
          </a:p>
          <a:p>
            <a:r>
              <a:rPr lang="fr-FR" dirty="0" smtClean="0"/>
              <a:t>Dose des engrais a 0, moitie recommandée (50 kg NPK + 75 kg Urée), dose complet recommandée (100 kg NPK + 150 kg Urée)</a:t>
            </a:r>
          </a:p>
          <a:p>
            <a:r>
              <a:rPr lang="fr-FR" dirty="0" smtClean="0"/>
              <a:t>Compost a 0 et 6 </a:t>
            </a:r>
            <a:r>
              <a:rPr lang="fr-FR" dirty="0" err="1" smtClean="0"/>
              <a:t>T</a:t>
            </a:r>
            <a:r>
              <a:rPr lang="fr-FR" dirty="0" smtClean="0"/>
              <a:t>/ha</a:t>
            </a:r>
          </a:p>
        </p:txBody>
      </p:sp>
      <p:pic>
        <p:nvPicPr>
          <p:cNvPr id="4" name="Picture 3" descr="mais fertilisation org min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1" t="4509" r="21698" b="27597"/>
          <a:stretch/>
        </p:blipFill>
        <p:spPr>
          <a:xfrm>
            <a:off x="4572000" y="747788"/>
            <a:ext cx="4572000" cy="61384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dirty="0" smtClean="0"/>
              <a:t>Maïs: fumure organique et engrais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3251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1987" y="838200"/>
            <a:ext cx="2410213" cy="838200"/>
          </a:xfrm>
        </p:spPr>
        <p:txBody>
          <a:bodyPr/>
          <a:lstStyle/>
          <a:p>
            <a:r>
              <a:rPr lang="fr-FR" dirty="0" smtClean="0"/>
              <a:t>Maïs</a:t>
            </a:r>
            <a:endParaRPr lang="fr-FR" dirty="0"/>
          </a:p>
        </p:txBody>
      </p:sp>
      <p:pic>
        <p:nvPicPr>
          <p:cNvPr id="6" name="Picture 5" descr="mai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6400"/>
            <a:ext cx="6129867" cy="50292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91200" y="1905000"/>
            <a:ext cx="3352800" cy="3810000"/>
          </a:xfrm>
        </p:spPr>
        <p:txBody>
          <a:bodyPr/>
          <a:lstStyle/>
          <a:p>
            <a:r>
              <a:rPr lang="fr-FR" dirty="0" smtClean="0"/>
              <a:t>Effet d’engrais significatif (p&lt;0.05)</a:t>
            </a:r>
          </a:p>
          <a:p>
            <a:r>
              <a:rPr lang="fr-FR" dirty="0" smtClean="0"/>
              <a:t>Effet du compost pas significatif </a:t>
            </a:r>
          </a:p>
          <a:p>
            <a:r>
              <a:rPr lang="fr-FR" dirty="0" smtClean="0"/>
              <a:t>Pas des effets significatif sur le rendement en tiges</a:t>
            </a:r>
          </a:p>
        </p:txBody>
      </p:sp>
    </p:spTree>
    <p:extLst>
      <p:ext uri="{BB962C8B-B14F-4D97-AF65-F5344CB8AC3E}">
        <p14:creationId xmlns:p14="http://schemas.microsoft.com/office/powerpoint/2010/main" val="444387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r>
              <a:rPr lang="fr-FR" sz="4400" dirty="0" smtClean="0"/>
              <a:t>Analyse économique de l’essai maïs</a:t>
            </a:r>
            <a:endParaRPr lang="fr-FR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4038600" cy="3657600"/>
          </a:xfrm>
        </p:spPr>
        <p:txBody>
          <a:bodyPr/>
          <a:lstStyle/>
          <a:p>
            <a:r>
              <a:rPr lang="fr-FR" dirty="0" smtClean="0"/>
              <a:t>Lors de la restitution des résultats des essais on a fait une analyse économique participative de la production de maïs</a:t>
            </a:r>
          </a:p>
          <a:p>
            <a:r>
              <a:rPr lang="fr-FR" dirty="0" smtClean="0"/>
              <a:t>Basé sur les couts réels des producteurs.</a:t>
            </a:r>
            <a:endParaRPr lang="fr-FR" dirty="0"/>
          </a:p>
        </p:txBody>
      </p:sp>
      <p:pic>
        <p:nvPicPr>
          <p:cNvPr id="4" name="Picture 3" descr="analyse economique Dieb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335" y="1981200"/>
            <a:ext cx="3657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03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609600"/>
            <a:ext cx="1905000" cy="1143000"/>
          </a:xfrm>
        </p:spPr>
        <p:txBody>
          <a:bodyPr/>
          <a:lstStyle/>
          <a:p>
            <a:r>
              <a:rPr lang="en-US" dirty="0" err="1" smtClean="0"/>
              <a:t>Flola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5433003"/>
              </p:ext>
            </p:extLst>
          </p:nvPr>
        </p:nvGraphicFramePr>
        <p:xfrm>
          <a:off x="228600" y="1447800"/>
          <a:ext cx="8686799" cy="5225357"/>
        </p:xfrm>
        <a:graphic>
          <a:graphicData uri="http://schemas.openxmlformats.org/drawingml/2006/table">
            <a:tbl>
              <a:tblPr/>
              <a:tblGrid>
                <a:gridCol w="3032186"/>
                <a:gridCol w="819509"/>
                <a:gridCol w="1065362"/>
                <a:gridCol w="1065363"/>
                <a:gridCol w="901460"/>
                <a:gridCol w="901460"/>
                <a:gridCol w="901459"/>
              </a:tblGrid>
              <a:tr h="303973">
                <a:tc>
                  <a:txBody>
                    <a:bodyPr/>
                    <a:lstStyle/>
                    <a:p>
                      <a:pPr algn="l" fontAlgn="b"/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sans compost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fr-FR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fr-FR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avec</a:t>
                      </a:r>
                      <a:r>
                        <a:rPr lang="fr-FR" sz="2000" b="0" i="1" u="none" strike="noStrike" baseline="0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compost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fr-FR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fr-FR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1267">
                <a:tc>
                  <a:txBody>
                    <a:bodyPr/>
                    <a:lstStyle/>
                    <a:p>
                      <a:pPr lvl="3" algn="l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Dose</a:t>
                      </a:r>
                      <a:r>
                        <a:rPr lang="fr-FR" sz="2000" b="0" i="1" u="none" strike="noStrike" baseline="0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</a:t>
                      </a:r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ngrais   </a:t>
                      </a: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½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½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527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Rendement</a:t>
                      </a:r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  <a:p>
                      <a:pPr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(sacs/ha, moyen)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8527">
                <a:tc>
                  <a:txBody>
                    <a:bodyPr/>
                    <a:lstStyle/>
                    <a:p>
                      <a:pPr algn="l" fontAlgn="b"/>
                      <a:endParaRPr lang="fr-FR" sz="2000" b="1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Dépenses</a:t>
                      </a: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55190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84875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55190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84875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3973">
                <a:tc>
                  <a:txBody>
                    <a:bodyPr/>
                    <a:lstStyle/>
                    <a:p>
                      <a:pPr lvl="1"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Labour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3973">
                <a:tc>
                  <a:txBody>
                    <a:bodyPr/>
                    <a:lstStyle/>
                    <a:p>
                      <a:pPr lvl="1"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Engrais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29690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59375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29690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59375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827">
                <a:tc>
                  <a:txBody>
                    <a:bodyPr/>
                    <a:lstStyle/>
                    <a:p>
                      <a:pPr lvl="1"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Pesticides/Herbicides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22500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3973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Battage: 1 sac/10</a:t>
                      </a:r>
                      <a:endParaRPr lang="fr-FR" sz="20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8527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Graine à vendre</a:t>
                      </a:r>
                    </a:p>
                    <a:p>
                      <a:pPr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(sacs</a:t>
                      </a:r>
                      <a:r>
                        <a:rPr lang="fr-FR" sz="2000" b="0" i="0" u="none" strike="noStrike" baseline="0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après battage)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13.5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fr-F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282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Prix par sac:  7000 FCFA</a:t>
                      </a:r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fr-F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1267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Gains de la vente du maïs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49000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87500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63000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126000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282">
                <a:tc>
                  <a:txBody>
                    <a:bodyPr/>
                    <a:lstStyle/>
                    <a:p>
                      <a:pPr algn="l" fontAlgn="b"/>
                      <a:r>
                        <a:rPr lang="fr-F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Revenu après dépenses</a:t>
                      </a:r>
                      <a:endParaRPr lang="fr-F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23500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32310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9625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37500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39310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i="1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41125</a:t>
                      </a:r>
                      <a:endParaRPr lang="fr-FR" sz="2000" b="1" i="1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747" marR="9747" marT="9747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348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879" y="2362200"/>
            <a:ext cx="4267200" cy="1143000"/>
          </a:xfrm>
        </p:spPr>
        <p:txBody>
          <a:bodyPr/>
          <a:lstStyle/>
          <a:p>
            <a:r>
              <a:rPr lang="en-US" dirty="0" err="1" smtClean="0"/>
              <a:t>Sibirila</a:t>
            </a:r>
            <a:endParaRPr lang="en-US" dirty="0"/>
          </a:p>
        </p:txBody>
      </p:sp>
      <p:pic>
        <p:nvPicPr>
          <p:cNvPr id="4" name="Picture 3" descr="Sibirila analys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" t="36795" b="-1"/>
          <a:stretch/>
        </p:blipFill>
        <p:spPr>
          <a:xfrm>
            <a:off x="1828799" y="0"/>
            <a:ext cx="7342855" cy="688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4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r>
              <a:rPr lang="fr-FR" dirty="0" smtClean="0"/>
              <a:t>Analyse économique: leçons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267200"/>
          </a:xfrm>
        </p:spPr>
        <p:txBody>
          <a:bodyPr/>
          <a:lstStyle/>
          <a:p>
            <a:r>
              <a:rPr lang="fr-FR" sz="2800" dirty="0" smtClean="0"/>
              <a:t>Rentabilité dépend des conditions de marché et des rendements</a:t>
            </a:r>
          </a:p>
          <a:p>
            <a:r>
              <a:rPr lang="fr-FR" sz="2800" dirty="0" smtClean="0"/>
              <a:t>Le fumure organique n’est pas payée mais il a un coût en temps et il est contrainte par la non-disponibilité des charrettes</a:t>
            </a:r>
          </a:p>
          <a:p>
            <a:r>
              <a:rPr lang="fr-FR" sz="2800" dirty="0" smtClean="0"/>
              <a:t>La discussion des aspects économiques avec les paysans peuvent ouvrir des discoures intéressants </a:t>
            </a:r>
          </a:p>
        </p:txBody>
      </p:sp>
    </p:spTree>
    <p:extLst>
      <p:ext uri="{BB962C8B-B14F-4D97-AF65-F5344CB8AC3E}">
        <p14:creationId xmlns:p14="http://schemas.microsoft.com/office/powerpoint/2010/main" val="1741059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r>
              <a:rPr lang="fr-FR" dirty="0" smtClean="0"/>
              <a:t>Points finales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267200"/>
          </a:xfrm>
        </p:spPr>
        <p:txBody>
          <a:bodyPr/>
          <a:lstStyle/>
          <a:p>
            <a:r>
              <a:rPr lang="fr-FR" sz="2000" dirty="0" smtClean="0"/>
              <a:t>Il y a de intérêt chez les producteurs pour continuer avec ces essais pour l’année 2015</a:t>
            </a:r>
          </a:p>
          <a:p>
            <a:r>
              <a:rPr lang="fr-FR" sz="2000" dirty="0" smtClean="0"/>
              <a:t>Il faut essayer toujours de choisir des bonnes parcelles et animer les producteurs a bien faire des entretiens</a:t>
            </a:r>
          </a:p>
          <a:p>
            <a:r>
              <a:rPr lang="fr-FR" sz="2000" dirty="0"/>
              <a:t>Il faut planifier des visites inter-paysans pour partager les </a:t>
            </a:r>
            <a:r>
              <a:rPr lang="fr-FR" sz="2000" dirty="0" smtClean="0"/>
              <a:t>expériences</a:t>
            </a:r>
          </a:p>
          <a:p>
            <a:r>
              <a:rPr lang="fr-FR" sz="2000" dirty="0" smtClean="0"/>
              <a:t>On a vendu le semence de niébé </a:t>
            </a:r>
            <a:r>
              <a:rPr lang="fr-FR" sz="2000" dirty="0" err="1" smtClean="0"/>
              <a:t>wulibali</a:t>
            </a:r>
            <a:r>
              <a:rPr lang="fr-FR" sz="2000" dirty="0" smtClean="0"/>
              <a:t> en quantité limité en 2014. Le demande est élevé donc il faut planifier la production et stockage de semence de cette variété dans les années a venir (possible collaboration avec FARMSEM)</a:t>
            </a:r>
          </a:p>
          <a:p>
            <a:r>
              <a:rPr lang="fr-FR" sz="2000" dirty="0" smtClean="0"/>
              <a:t>Après avoir fait des tests culinaires et analyses économiques préliminaires on propose des essais pour évaluer des variétés de sorgho et leurs rentabilités comparées au maïs (en collaboration avec FARMSEM)</a:t>
            </a:r>
          </a:p>
        </p:txBody>
      </p:sp>
    </p:spTree>
    <p:extLst>
      <p:ext uri="{BB962C8B-B14F-4D97-AF65-F5344CB8AC3E}">
        <p14:creationId xmlns:p14="http://schemas.microsoft.com/office/powerpoint/2010/main" val="1700761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838200" y="4866664"/>
            <a:ext cx="7391400" cy="1824478"/>
            <a:chOff x="838200" y="4866664"/>
            <a:chExt cx="7391400" cy="182447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6776" y="4866664"/>
              <a:ext cx="652824" cy="721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6823" y="5978487"/>
              <a:ext cx="675491" cy="675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683" y="4981490"/>
              <a:ext cx="372685" cy="675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P:\logos\i\ICRISAT\icrisat-logo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6118334"/>
              <a:ext cx="1435025" cy="535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6" descr="AVRDC – The World Vegetable Center — avrdc.or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856"/>
            <a:stretch/>
          </p:blipFill>
          <p:spPr bwMode="auto">
            <a:xfrm>
              <a:off x="4876800" y="5039955"/>
              <a:ext cx="1872487" cy="512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P:\logos\i\iita\IITA_regular-sienna_with slogan (2)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5050627"/>
              <a:ext cx="1069207" cy="537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162" y="5987672"/>
              <a:ext cx="936883" cy="657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401" y="5987672"/>
              <a:ext cx="703470" cy="70347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8801" y="5947641"/>
              <a:ext cx="705404" cy="721292"/>
            </a:xfrm>
            <a:prstGeom prst="rect">
              <a:avLst/>
            </a:prstGeom>
          </p:spPr>
        </p:pic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457200" y="2209800"/>
            <a:ext cx="8153400" cy="25146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 smtClean="0"/>
              <a:t>MoBioM, notre partenaire locale a Bougouni</a:t>
            </a:r>
          </a:p>
          <a:p>
            <a:r>
              <a:rPr lang="fr-FR" sz="2400" dirty="0" smtClean="0"/>
              <a:t>Leurs animateurs et relais dans les 4 villages AfricaRISING à Bougouni</a:t>
            </a:r>
          </a:p>
          <a:p>
            <a:r>
              <a:rPr lang="fr-FR" sz="2400" dirty="0" err="1" smtClean="0"/>
              <a:t>Diakaridia</a:t>
            </a:r>
            <a:r>
              <a:rPr lang="fr-FR" sz="2400" dirty="0" smtClean="0"/>
              <a:t> </a:t>
            </a:r>
            <a:r>
              <a:rPr lang="fr-FR" sz="2400" dirty="0" err="1" smtClean="0"/>
              <a:t>Goita</a:t>
            </a:r>
            <a:r>
              <a:rPr lang="fr-FR" sz="2400" dirty="0" smtClean="0"/>
              <a:t> et Youssouf </a:t>
            </a:r>
            <a:r>
              <a:rPr lang="fr-FR" sz="2400" dirty="0" err="1" smtClean="0"/>
              <a:t>Boiré</a:t>
            </a:r>
            <a:r>
              <a:rPr lang="fr-FR" sz="2400" dirty="0" smtClean="0"/>
              <a:t>, techniciens ICRISAT</a:t>
            </a:r>
          </a:p>
          <a:p>
            <a:r>
              <a:rPr lang="fr-FR" sz="2400" dirty="0" smtClean="0"/>
              <a:t>Chaque paysan testeur qui a nous accompagnée dans cette activité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8229600" cy="1143000"/>
          </a:xfrm>
        </p:spPr>
        <p:txBody>
          <a:bodyPr/>
          <a:lstStyle/>
          <a:p>
            <a:r>
              <a:rPr lang="fr-FR" dirty="0" smtClean="0"/>
              <a:t>Un grand merci a: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4576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5867400" cy="1371600"/>
          </a:xfrm>
        </p:spPr>
        <p:txBody>
          <a:bodyPr/>
          <a:lstStyle/>
          <a:p>
            <a:r>
              <a:rPr lang="fr-FR" dirty="0" smtClean="0"/>
              <a:t>Essais conduits à Bougouni 2014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5257800" cy="3886200"/>
          </a:xfrm>
        </p:spPr>
        <p:txBody>
          <a:bodyPr/>
          <a:lstStyle/>
          <a:p>
            <a:r>
              <a:rPr lang="fr-FR" dirty="0" smtClean="0"/>
              <a:t>Association Sorgho-Niébé: variétés de niébé et motif d’association</a:t>
            </a:r>
          </a:p>
          <a:p>
            <a:r>
              <a:rPr lang="fr-FR" dirty="0" smtClean="0"/>
              <a:t>Arachide: 5 variétés améliorées</a:t>
            </a:r>
          </a:p>
          <a:p>
            <a:r>
              <a:rPr lang="fr-FR" dirty="0" smtClean="0"/>
              <a:t>Niébé: variétés grainier et fourrager et pesticide biologique</a:t>
            </a:r>
          </a:p>
          <a:p>
            <a:r>
              <a:rPr lang="fr-FR" dirty="0" smtClean="0"/>
              <a:t>Soja: fertilisation biologique et inoculation</a:t>
            </a:r>
          </a:p>
          <a:p>
            <a:r>
              <a:rPr lang="fr-FR" dirty="0" smtClean="0"/>
              <a:t>Maïs: combinaisons des engrais avec fumure organique, analyses économiques</a:t>
            </a:r>
          </a:p>
          <a:p>
            <a:endParaRPr lang="fr-FR" dirty="0" smtClean="0"/>
          </a:p>
          <a:p>
            <a:pPr marL="114300" indent="0">
              <a:buNone/>
            </a:pPr>
            <a:endParaRPr lang="fr-FR" dirty="0"/>
          </a:p>
        </p:txBody>
      </p:sp>
      <p:pic>
        <p:nvPicPr>
          <p:cNvPr id="4" name="Picture 3" descr="IMG_20140828_1043320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142999"/>
            <a:ext cx="3063052" cy="545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1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156834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156834"/>
              </a:solidFill>
              <a:latin typeface="Gill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95400"/>
            <a:ext cx="7924800" cy="1371600"/>
          </a:xfrm>
        </p:spPr>
        <p:txBody>
          <a:bodyPr/>
          <a:lstStyle/>
          <a:p>
            <a:r>
              <a:rPr lang="fr-FR" dirty="0" smtClean="0"/>
              <a:t>Essais conduits à Bougouni 2014</a:t>
            </a:r>
            <a:endParaRPr lang="fr-FR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524504"/>
              </p:ext>
            </p:extLst>
          </p:nvPr>
        </p:nvGraphicFramePr>
        <p:xfrm>
          <a:off x="914400" y="2285087"/>
          <a:ext cx="7010400" cy="3914501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276600"/>
                <a:gridCol w="1861458"/>
                <a:gridCol w="1872342"/>
              </a:tblGrid>
              <a:tr h="453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Type</a:t>
                      </a:r>
                      <a:r>
                        <a:rPr lang="fr-FR" sz="2000" baseline="0" noProof="0" dirty="0" smtClean="0">
                          <a:effectLst/>
                        </a:rPr>
                        <a:t> d’essai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smtClean="0">
                          <a:effectLst/>
                        </a:rPr>
                        <a:t>Planifié (F/H )</a:t>
                      </a:r>
                      <a:endParaRPr lang="fr-FR" sz="20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Installé (F/H)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Association Sorgho-Niébé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18 ( 2 / 16 )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11 ( 2 / 9 )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Arachide</a:t>
                      </a:r>
                      <a:r>
                        <a:rPr lang="fr-FR" sz="2000" baseline="0" noProof="0" dirty="0" smtClean="0">
                          <a:effectLst/>
                        </a:rPr>
                        <a:t> (essai mère)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4 ( 2 /2 )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4 ( 2 / 2 )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Arachide</a:t>
                      </a:r>
                      <a:r>
                        <a:rPr lang="fr-FR" sz="2000" baseline="0" noProof="0" dirty="0" smtClean="0">
                          <a:effectLst/>
                        </a:rPr>
                        <a:t> </a:t>
                      </a:r>
                      <a:r>
                        <a:rPr lang="fr-FR" sz="2000" noProof="0" dirty="0" smtClean="0">
                          <a:effectLst/>
                        </a:rPr>
                        <a:t>(essai enfant)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24 ( 20 / 4 )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21 ( 19 /2 )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5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Niébé pur avec </a:t>
                      </a:r>
                      <a:r>
                        <a:rPr lang="fr-FR" sz="2000" noProof="0" dirty="0" err="1" smtClean="0">
                          <a:effectLst/>
                        </a:rPr>
                        <a:t>biopesticide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smtClean="0">
                          <a:effectLst/>
                        </a:rPr>
                        <a:t>35 ( 12 / 23 )</a:t>
                      </a:r>
                      <a:endParaRPr lang="fr-FR" sz="20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23 ( 10 / 13)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3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Soja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14 ( 7 / 7 )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13 ( 6 / 7)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3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Maïs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smtClean="0">
                          <a:effectLst/>
                        </a:rPr>
                        <a:t>22 ( 3 /19 )</a:t>
                      </a:r>
                      <a:endParaRPr lang="fr-FR" sz="2000" noProof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r-FR" sz="2000" noProof="0" dirty="0" smtClean="0">
                          <a:effectLst/>
                        </a:rPr>
                        <a:t>21 ( 2 / 19 )</a:t>
                      </a:r>
                      <a:endParaRPr lang="fr-FR" sz="20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0461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smtClean="0"/>
              <a:t>Association Sorgho-Niébé</a:t>
            </a:r>
            <a:endParaRPr lang="fr-FR"/>
          </a:p>
        </p:txBody>
      </p:sp>
      <p:pic>
        <p:nvPicPr>
          <p:cNvPr id="4" name="Picture 3" descr="sorgho-niebe-page0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4985" r="23271" b="10030"/>
          <a:stretch/>
        </p:blipFill>
        <p:spPr>
          <a:xfrm>
            <a:off x="5029201" y="0"/>
            <a:ext cx="4114800" cy="6851114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4114800" cy="3230563"/>
          </a:xfrm>
        </p:spPr>
        <p:txBody>
          <a:bodyPr/>
          <a:lstStyle/>
          <a:p>
            <a:r>
              <a:rPr lang="fr-FR" dirty="0" smtClean="0"/>
              <a:t>Schéma pour la production de graine et de fourrage  </a:t>
            </a:r>
          </a:p>
          <a:p>
            <a:r>
              <a:rPr lang="fr-FR" dirty="0" smtClean="0"/>
              <a:t>Sorgho </a:t>
            </a:r>
            <a:r>
              <a:rPr lang="fr-FR" dirty="0" err="1" smtClean="0"/>
              <a:t>Soumalenba</a:t>
            </a:r>
            <a:r>
              <a:rPr lang="fr-FR" dirty="0" smtClean="0"/>
              <a:t>: variété tardif, avec témoin locale</a:t>
            </a:r>
          </a:p>
          <a:p>
            <a:r>
              <a:rPr lang="fr-FR" dirty="0" smtClean="0"/>
              <a:t>Niébé locale de double usage et niébé </a:t>
            </a:r>
            <a:r>
              <a:rPr lang="fr-FR" dirty="0" err="1" smtClean="0"/>
              <a:t>dunanfana</a:t>
            </a:r>
            <a:r>
              <a:rPr lang="fr-FR" dirty="0" smtClean="0"/>
              <a:t>, variété fourrager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4845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19200"/>
            <a:ext cx="8229600" cy="1143000"/>
          </a:xfrm>
        </p:spPr>
        <p:txBody>
          <a:bodyPr/>
          <a:lstStyle/>
          <a:p>
            <a:r>
              <a:rPr lang="fr-FR" dirty="0"/>
              <a:t>Résultats: </a:t>
            </a:r>
            <a:r>
              <a:rPr lang="fr-FR" dirty="0" smtClean="0"/>
              <a:t>Sorgho-Niébé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8162711"/>
              </p:ext>
            </p:extLst>
          </p:nvPr>
        </p:nvGraphicFramePr>
        <p:xfrm>
          <a:off x="152400" y="2362200"/>
          <a:ext cx="8686800" cy="3998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71600"/>
                <a:gridCol w="1295400"/>
                <a:gridCol w="914400"/>
                <a:gridCol w="609600"/>
                <a:gridCol w="1066800"/>
                <a:gridCol w="914400"/>
                <a:gridCol w="914400"/>
                <a:gridCol w="762000"/>
                <a:gridCol w="838200"/>
              </a:tblGrid>
              <a:tr h="38443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Traitement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Rendement</a:t>
                      </a:r>
                      <a:r>
                        <a:rPr lang="en-GB" sz="1800" dirty="0" smtClean="0">
                          <a:effectLst/>
                        </a:rPr>
                        <a:t> </a:t>
                      </a:r>
                      <a:r>
                        <a:rPr lang="en-GB" sz="1800" dirty="0">
                          <a:effectLst/>
                        </a:rPr>
                        <a:t>(kg/ha)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LER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44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Motif Association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Variété</a:t>
                      </a:r>
                      <a:r>
                        <a:rPr lang="en-GB" sz="1800" dirty="0" smtClean="0">
                          <a:effectLst/>
                        </a:rPr>
                        <a:t> </a:t>
                      </a:r>
                      <a:r>
                        <a:rPr lang="en-GB" sz="1800" dirty="0" err="1" smtClean="0">
                          <a:effectLst/>
                        </a:rPr>
                        <a:t>niébé</a:t>
                      </a:r>
                      <a:endParaRPr lang="en-GB" sz="18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Sorgho</a:t>
                      </a:r>
                      <a:r>
                        <a:rPr lang="en-GB" sz="1800" baseline="0" dirty="0" smtClean="0">
                          <a:effectLst/>
                        </a:rPr>
                        <a:t> </a:t>
                      </a:r>
                      <a:r>
                        <a:rPr lang="en-GB" sz="1800" baseline="0" dirty="0" err="1" smtClean="0">
                          <a:effectLst/>
                        </a:rPr>
                        <a:t>Graine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Niébé</a:t>
                      </a:r>
                      <a:r>
                        <a:rPr lang="en-GB" sz="1800" dirty="0" smtClean="0">
                          <a:effectLst/>
                        </a:rPr>
                        <a:t> fanes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pLERs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pLERn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LER </a:t>
                      </a:r>
                      <a:r>
                        <a:rPr lang="en-GB" sz="1800" dirty="0" err="1" smtClean="0">
                          <a:effectLst/>
                        </a:rPr>
                        <a:t>totale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648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moyen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ES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moyen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ES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44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Seul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177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 smtClean="0">
                          <a:effectLst/>
                        </a:rPr>
                        <a:t>109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2629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765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n.a.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n.a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n.a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66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187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69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6441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2,064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n.a.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n.a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n.a.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844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Association inter-</a:t>
                      </a:r>
                      <a:r>
                        <a:rPr lang="en-GB" sz="1800" dirty="0" err="1" smtClean="0">
                          <a:effectLst/>
                        </a:rPr>
                        <a:t>poquet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locale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252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87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708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336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1.4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0.2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1.6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4792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dunanfana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221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65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3283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1,825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1.3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0.4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1.7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844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Association inter-</a:t>
                      </a:r>
                      <a:r>
                        <a:rPr lang="en-GB" sz="1800" dirty="0" err="1" smtClean="0">
                          <a:effectLst/>
                        </a:rPr>
                        <a:t>ligne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locale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140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68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1441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814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0.7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1.2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66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dunanfana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151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36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4589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i="1" u="none" strike="noStrike" dirty="0">
                          <a:effectLst/>
                        </a:rPr>
                        <a:t>1,510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1.0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0.7</a:t>
                      </a:r>
                      <a:endParaRPr lang="en-US" sz="1800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1.7</a:t>
                      </a:r>
                      <a:endParaRPr lang="en-US" sz="1800" b="1" dirty="0">
                        <a:effectLst/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978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92718"/>
              </p:ext>
            </p:extLst>
          </p:nvPr>
        </p:nvGraphicFramePr>
        <p:xfrm>
          <a:off x="533400" y="4648200"/>
          <a:ext cx="6836287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Document" r:id="rId4" imgW="5727700" imgH="1574800" progId="Word.Document.12">
                  <p:embed/>
                </p:oleObj>
              </mc:Choice>
              <mc:Fallback>
                <p:oleObj name="Document" r:id="rId4" imgW="5727700" imgH="1574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4648200"/>
                        <a:ext cx="6836287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dirty="0" smtClean="0"/>
              <a:t>Arachide: 5 variétés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133600"/>
            <a:ext cx="4114800" cy="3001963"/>
          </a:xfrm>
        </p:spPr>
        <p:txBody>
          <a:bodyPr/>
          <a:lstStyle/>
          <a:p>
            <a:r>
              <a:rPr lang="fr-FR" dirty="0" smtClean="0"/>
              <a:t>Essai mère-enfant </a:t>
            </a:r>
          </a:p>
          <a:p>
            <a:r>
              <a:rPr lang="fr-FR" dirty="0" smtClean="0"/>
              <a:t>1 essai mère par village avec 5 variétés améliorées plus locale </a:t>
            </a:r>
          </a:p>
          <a:p>
            <a:r>
              <a:rPr lang="fr-FR" dirty="0" smtClean="0"/>
              <a:t>plusieurs essais « enfant » avec 2 variétés améliorées plus locale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019800" y="990601"/>
            <a:ext cx="2514600" cy="28956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fr-FR" dirty="0" smtClean="0"/>
              <a:t>Variétés testées:</a:t>
            </a:r>
          </a:p>
          <a:p>
            <a:r>
              <a:rPr lang="fr-FR" dirty="0" smtClean="0"/>
              <a:t>ICGV </a:t>
            </a:r>
            <a:r>
              <a:rPr lang="fr-FR" dirty="0"/>
              <a:t>86124</a:t>
            </a:r>
            <a:endParaRPr lang="en-US" dirty="0"/>
          </a:p>
          <a:p>
            <a:r>
              <a:rPr lang="fr-FR" dirty="0"/>
              <a:t>ICGV 86024</a:t>
            </a:r>
            <a:endParaRPr lang="en-US" dirty="0"/>
          </a:p>
          <a:p>
            <a:r>
              <a:rPr lang="fr-FR" dirty="0"/>
              <a:t>ICGV 86015</a:t>
            </a:r>
            <a:endParaRPr lang="en-US" dirty="0"/>
          </a:p>
          <a:p>
            <a:r>
              <a:rPr lang="fr-FR" dirty="0"/>
              <a:t>ICGV 02271</a:t>
            </a:r>
            <a:endParaRPr lang="en-US" dirty="0"/>
          </a:p>
          <a:p>
            <a:r>
              <a:rPr lang="fr-FR" dirty="0"/>
              <a:t>ICIAR 19BT</a:t>
            </a:r>
            <a:endParaRPr lang="en-US" dirty="0"/>
          </a:p>
          <a:p>
            <a:r>
              <a:rPr lang="fr-FR" dirty="0"/>
              <a:t>Témoin local</a:t>
            </a:r>
            <a:endParaRPr lang="en-US" dirty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3" name="Picture 2" descr="IMG_20140828_144227621_HDR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9" t="81" r="12219" b="23217"/>
          <a:stretch/>
        </p:blipFill>
        <p:spPr>
          <a:xfrm>
            <a:off x="4648200" y="3906362"/>
            <a:ext cx="4495800" cy="294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7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dirty="0" smtClean="0"/>
              <a:t>Résultats: Arachide</a:t>
            </a:r>
            <a:endParaRPr lang="fr-FR" dirty="0"/>
          </a:p>
        </p:txBody>
      </p:sp>
      <p:pic>
        <p:nvPicPr>
          <p:cNvPr id="6" name="Picture 5" descr="arachide variete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7"/>
          <a:stretch/>
        </p:blipFill>
        <p:spPr>
          <a:xfrm>
            <a:off x="-31817" y="3031601"/>
            <a:ext cx="6801307" cy="3673999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38800" y="1219200"/>
            <a:ext cx="3352800" cy="2514600"/>
          </a:xfrm>
          <a:solidFill>
            <a:schemeClr val="bg1"/>
          </a:solidFill>
        </p:spPr>
        <p:txBody>
          <a:bodyPr/>
          <a:lstStyle/>
          <a:p>
            <a:r>
              <a:rPr lang="fr-FR" dirty="0" smtClean="0"/>
              <a:t>ICGV 02271: taux de germination bas, mais la qualité de graine est apprécié </a:t>
            </a:r>
          </a:p>
          <a:p>
            <a:r>
              <a:rPr lang="fr-FR" dirty="0" smtClean="0"/>
              <a:t>ICGV 86015: bon goute, facile a </a:t>
            </a:r>
            <a:r>
              <a:rPr lang="fr-FR" dirty="0" err="1" smtClean="0"/>
              <a:t>recolter</a:t>
            </a:r>
            <a:endParaRPr lang="fr-FR" dirty="0" smtClean="0"/>
          </a:p>
          <a:p>
            <a:r>
              <a:rPr lang="fr-FR" dirty="0" smtClean="0"/>
              <a:t>ICIAR 19BT pas apprécié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9065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iebe variete-page00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5460" r="7259" b="23323"/>
          <a:stretch/>
        </p:blipFill>
        <p:spPr>
          <a:xfrm>
            <a:off x="3764700" y="914400"/>
            <a:ext cx="5379301" cy="57222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7" y="1295400"/>
            <a:ext cx="4848613" cy="1447800"/>
          </a:xfrm>
        </p:spPr>
        <p:txBody>
          <a:bodyPr/>
          <a:lstStyle/>
          <a:p>
            <a:r>
              <a:rPr lang="fr-FR" dirty="0" smtClean="0"/>
              <a:t>Niébé: variété et traitement bio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3124200"/>
            <a:ext cx="3733800" cy="3001963"/>
          </a:xfrm>
        </p:spPr>
        <p:txBody>
          <a:bodyPr/>
          <a:lstStyle/>
          <a:p>
            <a:r>
              <a:rPr lang="fr-FR" dirty="0" smtClean="0"/>
              <a:t>3 variétés du niébé: locale (double usage), </a:t>
            </a:r>
            <a:r>
              <a:rPr lang="fr-FR" dirty="0" err="1" smtClean="0"/>
              <a:t>wulibali</a:t>
            </a:r>
            <a:r>
              <a:rPr lang="fr-FR" dirty="0" smtClean="0"/>
              <a:t> (grainier), </a:t>
            </a:r>
            <a:r>
              <a:rPr lang="fr-FR" dirty="0" err="1" smtClean="0"/>
              <a:t>dunanfana</a:t>
            </a:r>
            <a:r>
              <a:rPr lang="fr-FR" dirty="0" smtClean="0"/>
              <a:t> (fourrage)</a:t>
            </a:r>
          </a:p>
          <a:p>
            <a:r>
              <a:rPr lang="fr-FR" dirty="0" smtClean="0"/>
              <a:t>Traitement avec huile de </a:t>
            </a:r>
            <a:r>
              <a:rPr lang="fr-FR" dirty="0" err="1" smtClean="0"/>
              <a:t>neem</a:t>
            </a:r>
            <a:r>
              <a:rPr lang="fr-FR" dirty="0" smtClean="0"/>
              <a:t> sur T4, T5, T6 chaque 7 jour après l’apparition des premiers boutons floraux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0344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0" y="1295400"/>
            <a:ext cx="2257813" cy="1447800"/>
          </a:xfrm>
        </p:spPr>
        <p:txBody>
          <a:bodyPr/>
          <a:lstStyle/>
          <a:p>
            <a:r>
              <a:rPr lang="fr-FR" dirty="0" smtClean="0"/>
              <a:t>Niébé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15000" y="2743200"/>
            <a:ext cx="3459256" cy="3962400"/>
          </a:xfrm>
          <a:solidFill>
            <a:schemeClr val="bg1"/>
          </a:solidFill>
        </p:spPr>
        <p:txBody>
          <a:bodyPr/>
          <a:lstStyle/>
          <a:p>
            <a:r>
              <a:rPr lang="fr-FR" dirty="0" smtClean="0"/>
              <a:t>Effet du </a:t>
            </a:r>
            <a:r>
              <a:rPr lang="fr-FR" dirty="0" err="1" smtClean="0"/>
              <a:t>neem</a:t>
            </a:r>
            <a:r>
              <a:rPr lang="fr-FR" dirty="0" smtClean="0"/>
              <a:t> n’est pas significatif a p&lt;0.05 </a:t>
            </a:r>
          </a:p>
          <a:p>
            <a:r>
              <a:rPr lang="fr-FR" dirty="0" smtClean="0"/>
              <a:t>Niébé </a:t>
            </a:r>
            <a:r>
              <a:rPr lang="fr-FR" dirty="0" err="1"/>
              <a:t>w</a:t>
            </a:r>
            <a:r>
              <a:rPr lang="fr-FR" dirty="0" err="1" smtClean="0"/>
              <a:t>ulibali</a:t>
            </a:r>
            <a:r>
              <a:rPr lang="fr-FR" dirty="0" smtClean="0"/>
              <a:t> est beaucoup apprécié par des producteurs</a:t>
            </a:r>
          </a:p>
          <a:p>
            <a:r>
              <a:rPr lang="fr-FR" dirty="0" err="1" smtClean="0"/>
              <a:t>Wulibali</a:t>
            </a:r>
            <a:r>
              <a:rPr lang="fr-FR" dirty="0" smtClean="0"/>
              <a:t> en grandes champs a bien donnée chez certains producteurs</a:t>
            </a:r>
            <a:endParaRPr lang="fr-FR" dirty="0"/>
          </a:p>
        </p:txBody>
      </p:sp>
      <p:pic>
        <p:nvPicPr>
          <p:cNvPr id="3" name="Picture 2" descr="niebe fourrag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5298"/>
            <a:ext cx="5715000" cy="2965466"/>
          </a:xfrm>
          <a:prstGeom prst="rect">
            <a:avLst/>
          </a:prstGeom>
        </p:spPr>
      </p:pic>
      <p:pic>
        <p:nvPicPr>
          <p:cNvPr id="4" name="Picture 3" descr="niebe grain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1293"/>
            <a:ext cx="5410200" cy="280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4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AfricaRISING_presentation_template_Global.potx</Template>
  <TotalTime>1210</TotalTime>
  <Words>1349</Words>
  <Application>Microsoft Macintosh PowerPoint</Application>
  <PresentationFormat>On-screen Show (4:3)</PresentationFormat>
  <Paragraphs>259</Paragraphs>
  <Slides>20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AfricaRISING_presentation_template_Global</vt:lpstr>
      <vt:lpstr>1_Custom Design</vt:lpstr>
      <vt:lpstr>Document</vt:lpstr>
      <vt:lpstr>PowerPoint Presentation</vt:lpstr>
      <vt:lpstr>Essais conduits à Bougouni 2014</vt:lpstr>
      <vt:lpstr>Essais conduits à Bougouni 2014</vt:lpstr>
      <vt:lpstr>Association Sorgho-Niébé</vt:lpstr>
      <vt:lpstr>Résultats: Sorgho-Niébé</vt:lpstr>
      <vt:lpstr>Arachide: 5 variétés</vt:lpstr>
      <vt:lpstr>Résultats: Arachide</vt:lpstr>
      <vt:lpstr>Niébé: variété et traitement bio</vt:lpstr>
      <vt:lpstr>Niébé</vt:lpstr>
      <vt:lpstr>Soja: fertilisation bio et inoculum</vt:lpstr>
      <vt:lpstr>Soja</vt:lpstr>
      <vt:lpstr>Maïs: fumure organique et engrais</vt:lpstr>
      <vt:lpstr>Maïs</vt:lpstr>
      <vt:lpstr>Analyse économique de l’essai maïs</vt:lpstr>
      <vt:lpstr>Flola</vt:lpstr>
      <vt:lpstr>Sibirila</vt:lpstr>
      <vt:lpstr>Analyse économique: leçons</vt:lpstr>
      <vt:lpstr>Points finales</vt:lpstr>
      <vt:lpstr>Un grand merci a:</vt:lpstr>
      <vt:lpstr>PowerPoint Presentation</vt:lpstr>
    </vt:vector>
  </TitlesOfParts>
  <Company>ILRI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Ballantyne, Peter (ILRI)</dc:creator>
  <cp:lastModifiedBy>mo</cp:lastModifiedBy>
  <cp:revision>47</cp:revision>
  <cp:lastPrinted>2011-10-06T11:45:23Z</cp:lastPrinted>
  <dcterms:created xsi:type="dcterms:W3CDTF">2014-04-30T10:00:59Z</dcterms:created>
  <dcterms:modified xsi:type="dcterms:W3CDTF">2015-02-26T17:04:43Z</dcterms:modified>
</cp:coreProperties>
</file>